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5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6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8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70" r:id="rId6"/>
    <p:sldId id="259" r:id="rId7"/>
    <p:sldId id="314" r:id="rId8"/>
    <p:sldId id="315" r:id="rId9"/>
    <p:sldId id="292" r:id="rId10"/>
    <p:sldId id="269" r:id="rId11"/>
    <p:sldId id="299" r:id="rId12"/>
    <p:sldId id="295" r:id="rId13"/>
    <p:sldId id="301" r:id="rId14"/>
    <p:sldId id="294" r:id="rId15"/>
    <p:sldId id="306" r:id="rId16"/>
    <p:sldId id="303" r:id="rId17"/>
    <p:sldId id="307" r:id="rId18"/>
    <p:sldId id="293" r:id="rId19"/>
    <p:sldId id="308" r:id="rId20"/>
    <p:sldId id="296" r:id="rId21"/>
    <p:sldId id="271" r:id="rId22"/>
    <p:sldId id="311" r:id="rId23"/>
    <p:sldId id="312" r:id="rId24"/>
    <p:sldId id="278" r:id="rId25"/>
    <p:sldId id="313" r:id="rId26"/>
    <p:sldId id="316" r:id="rId27"/>
    <p:sldId id="26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400"/>
    <a:srgbClr val="E88500"/>
    <a:srgbClr val="E78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709"/>
  </p:normalViewPr>
  <p:slideViewPr>
    <p:cSldViewPr snapToGrid="0">
      <p:cViewPr varScale="1">
        <p:scale>
          <a:sx n="101" d="100"/>
          <a:sy n="101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1250-8885-E241-B757-40F65130FD2A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E94C-7C0D-FE40-A5C1-93F0CE8D2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E94C-7C0D-FE40-A5C1-93F0CE8D240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617B-4B86-C744-A28B-2255940D517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74DE-FD29-5C42-8B44-0B5C1AE1B41D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32D-44D9-C54C-AEAD-3A11F3589DCE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617B-4B86-C744-A28B-2255940D517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C0C3-AD28-AC45-A0FA-07048B1A30AC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CEB2-82FC-954C-BB06-ABBD0B7BDA51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46D8-9875-3240-82AB-E83F36C5685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D864-F253-D64E-B6EB-0301E8332D3E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EF90-6829-3D4C-964E-2B9B0B168CF8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85E60-7032-5D49-8529-36D1F51C483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CE5-2481-C140-ABF6-1263345FE0D7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C0C3-AD28-AC45-A0FA-07048B1A30AC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5454-CEF8-3D44-9B8A-2731CE3660EC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74DE-FD29-5C42-8B44-0B5C1AE1B41D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32D-44D9-C54C-AEAD-3A11F3589DCE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CEB2-82FC-954C-BB06-ABBD0B7BDA51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46D8-9875-3240-82AB-E83F36C5685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D864-F253-D64E-B6EB-0301E8332D3E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EF90-6829-3D4C-964E-2B9B0B168CF8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85E60-7032-5D49-8529-36D1F51C4836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CE5-2481-C140-ABF6-1263345FE0D7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5454-CEF8-3D44-9B8A-2731CE3660EC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BE0B-E54B-4243-B5C2-534DB997DC92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BE0B-E54B-4243-B5C2-534DB997DC92}" type="datetime1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D8468-95D1-A744-906B-FF8BCC2B7F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image" Target="../media/image11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56.xml"/><Relationship Id="rId16" Type="http://schemas.openxmlformats.org/officeDocument/2006/relationships/slideLayout" Target="../slideLayouts/slideLayout13.xml"/><Relationship Id="rId20" Type="http://schemas.openxmlformats.org/officeDocument/2006/relationships/image" Target="../media/image2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19" Type="http://schemas.openxmlformats.org/officeDocument/2006/relationships/image" Target="../media/image12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slideLayout" Target="../slideLayouts/slideLayout13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image" Target="../media/image2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10" Type="http://schemas.openxmlformats.org/officeDocument/2006/relationships/tags" Target="../tags/tag79.xml"/><Relationship Id="rId19" Type="http://schemas.openxmlformats.org/officeDocument/2006/relationships/image" Target="../media/image13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15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14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notesSlide" Target="../notesSlides/notesSlide5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13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2.png"/><Relationship Id="rId2" Type="http://schemas.openxmlformats.org/officeDocument/2006/relationships/tags" Target="../tags/tag109.xml"/><Relationship Id="rId16" Type="http://schemas.openxmlformats.org/officeDocument/2006/relationships/image" Target="../media/image16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3" Type="http://schemas.openxmlformats.org/officeDocument/2006/relationships/tags" Target="../tags/tag123.xml"/><Relationship Id="rId21" Type="http://schemas.openxmlformats.org/officeDocument/2006/relationships/notesSlide" Target="../notesSlides/notesSlide7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image" Target="../media/image2.png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23" Type="http://schemas.openxmlformats.org/officeDocument/2006/relationships/image" Target="../media/image18.png"/><Relationship Id="rId10" Type="http://schemas.openxmlformats.org/officeDocument/2006/relationships/tags" Target="../tags/tag130.xml"/><Relationship Id="rId19" Type="http://schemas.openxmlformats.org/officeDocument/2006/relationships/tags" Target="../tags/tag139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Relationship Id="rId2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image" Target="../media/image19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13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10" Type="http://schemas.openxmlformats.org/officeDocument/2006/relationships/tags" Target="../tags/tag149.xml"/><Relationship Id="rId19" Type="http://schemas.openxmlformats.org/officeDocument/2006/relationships/image" Target="../media/image2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image" Target="../media/image20.png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image" Target="../media/image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10" Type="http://schemas.openxmlformats.org/officeDocument/2006/relationships/tags" Target="../tags/tag164.xml"/><Relationship Id="rId19" Type="http://schemas.openxmlformats.org/officeDocument/2006/relationships/image" Target="../media/image21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image" Target="../media/image2.png"/><Relationship Id="rId2" Type="http://schemas.openxmlformats.org/officeDocument/2006/relationships/tags" Target="../tags/tag172.xml"/><Relationship Id="rId16" Type="http://schemas.openxmlformats.org/officeDocument/2006/relationships/image" Target="../media/image22.jpe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tags" Target="../tags/tag196.xml"/><Relationship Id="rId18" Type="http://schemas.openxmlformats.org/officeDocument/2006/relationships/notesSlide" Target="../notesSlides/notesSlide10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17" Type="http://schemas.openxmlformats.org/officeDocument/2006/relationships/slideLayout" Target="../slideLayouts/slideLayout13.xml"/><Relationship Id="rId2" Type="http://schemas.openxmlformats.org/officeDocument/2006/relationships/tags" Target="../tags/tag185.xml"/><Relationship Id="rId16" Type="http://schemas.openxmlformats.org/officeDocument/2006/relationships/tags" Target="../tags/tag199.xml"/><Relationship Id="rId20" Type="http://schemas.openxmlformats.org/officeDocument/2006/relationships/image" Target="../media/image2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5" Type="http://schemas.openxmlformats.org/officeDocument/2006/relationships/tags" Target="../tags/tag198.xml"/><Relationship Id="rId10" Type="http://schemas.openxmlformats.org/officeDocument/2006/relationships/tags" Target="../tags/tag193.xml"/><Relationship Id="rId19" Type="http://schemas.openxmlformats.org/officeDocument/2006/relationships/image" Target="../media/image23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tags" Target="../tags/tag19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24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0" Type="http://schemas.openxmlformats.org/officeDocument/2006/relationships/tags" Target="../tags/tag209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25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26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2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2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3.jpeg"/><Relationship Id="rId18" Type="http://schemas.openxmlformats.org/officeDocument/2006/relationships/image" Target="../media/image7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.png"/><Relationship Id="rId2" Type="http://schemas.openxmlformats.org/officeDocument/2006/relationships/tags" Target="../tags/tag20.xml"/><Relationship Id="rId16" Type="http://schemas.openxmlformats.org/officeDocument/2006/relationships/image" Target="../media/image5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image" Target="../media/image4.png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9.png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image" Target="../media/image10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image" Target="../media/image2.png"/><Relationship Id="rId2" Type="http://schemas.openxmlformats.org/officeDocument/2006/relationships/tags" Target="../tags/tag42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57270" y="674679"/>
            <a:ext cx="2277460" cy="54737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880533" y="927654"/>
            <a:ext cx="3793067" cy="0"/>
          </a:xfrm>
          <a:prstGeom prst="line">
            <a:avLst/>
          </a:prstGeom>
          <a:ln w="635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7619999" y="927654"/>
            <a:ext cx="3793067" cy="0"/>
          </a:xfrm>
          <a:prstGeom prst="line">
            <a:avLst/>
          </a:prstGeom>
          <a:ln w="635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29989" y="1746606"/>
            <a:ext cx="9932022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天府</a:t>
            </a:r>
            <a:r>
              <a:rPr kumimoji="1" lang="en-US" altLang="zh-CN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游记</a:t>
            </a:r>
            <a:r>
              <a:rPr kumimoji="1" lang="en-US" altLang="zh-CN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r>
              <a:rPr kumimoji="1" lang="zh-CN" altLang="en-US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的四川省旅游服务系统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11413066" y="6353251"/>
            <a:ext cx="710045" cy="365125"/>
          </a:xfrm>
        </p:spPr>
        <p:txBody>
          <a:bodyPr/>
          <a:lstStyle/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地图底图切换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42" name="矩形 41"/>
          <p:cNvSpPr/>
          <p:nvPr>
            <p:custDataLst>
              <p:tags r:id="rId5"/>
            </p:custDataLst>
          </p:nvPr>
        </p:nvSpPr>
        <p:spPr>
          <a:xfrm>
            <a:off x="0" y="239507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7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>
            <a:off x="2826385" y="15036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693035" y="1482725"/>
            <a:ext cx="2720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天地图矢量图层</a:t>
            </a:r>
          </a:p>
        </p:txBody>
      </p:sp>
      <p:cxnSp>
        <p:nvCxnSpPr>
          <p:cNvPr id="13" name="直线连接符 23"/>
          <p:cNvCxnSpPr/>
          <p:nvPr>
            <p:custDataLst>
              <p:tags r:id="rId11"/>
            </p:custDataLst>
          </p:nvPr>
        </p:nvCxnSpPr>
        <p:spPr>
          <a:xfrm>
            <a:off x="6722903" y="1482473"/>
            <a:ext cx="0" cy="46165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065135" y="15036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>
            <p:custDataLst>
              <p:tags r:id="rId13"/>
            </p:custDataLst>
          </p:nvPr>
        </p:nvSpPr>
        <p:spPr>
          <a:xfrm>
            <a:off x="7931785" y="1482725"/>
            <a:ext cx="2720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天地图地形图层</a:t>
            </a:r>
          </a:p>
        </p:txBody>
      </p:sp>
      <p:pic>
        <p:nvPicPr>
          <p:cNvPr id="102" name="图片 101"/>
          <p:cNvPicPr/>
          <p:nvPr/>
        </p:nvPicPr>
        <p:blipFill>
          <a:blip r:embed="rId18"/>
          <a:stretch>
            <a:fillRect/>
          </a:stretch>
        </p:blipFill>
        <p:spPr>
          <a:xfrm>
            <a:off x="1705610" y="2160270"/>
            <a:ext cx="4741545" cy="3408045"/>
          </a:xfrm>
          <a:prstGeom prst="rect">
            <a:avLst/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" name="图片 102"/>
          <p:cNvPicPr/>
          <p:nvPr/>
        </p:nvPicPr>
        <p:blipFill>
          <a:blip r:embed="rId19"/>
          <a:stretch>
            <a:fillRect/>
          </a:stretch>
        </p:blipFill>
        <p:spPr>
          <a:xfrm>
            <a:off x="7009765" y="2159000"/>
            <a:ext cx="4784725" cy="3409315"/>
          </a:xfrm>
          <a:prstGeom prst="rect">
            <a:avLst/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4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抠图校徽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9258300" y="1687830"/>
            <a:ext cx="2509520" cy="43954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地图可视化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1705610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>
            <p:custDataLst>
              <p:tags r:id="rId9"/>
            </p:custDataLst>
          </p:nvPr>
        </p:nvSpPr>
        <p:spPr>
          <a:xfrm>
            <a:off x="1881505" y="1226820"/>
            <a:ext cx="206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地图大屏</a:t>
            </a:r>
          </a:p>
        </p:txBody>
      </p:sp>
      <p:sp>
        <p:nvSpPr>
          <p:cNvPr id="70" name="矩形 69"/>
          <p:cNvSpPr/>
          <p:nvPr>
            <p:custDataLst>
              <p:tags r:id="rId10"/>
            </p:custDataLst>
          </p:nvPr>
        </p:nvSpPr>
        <p:spPr>
          <a:xfrm>
            <a:off x="1705610" y="1687830"/>
            <a:ext cx="7327900" cy="43954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>
            <p:custDataLst>
              <p:tags r:id="rId11"/>
            </p:custDataLst>
          </p:nvPr>
        </p:nvSpPr>
        <p:spPr>
          <a:xfrm>
            <a:off x="9378315" y="1931670"/>
            <a:ext cx="2259330" cy="3937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使用SuperMap Online制作，数据由SuperMap iDeaktop处理，支持地图与图表数据联动。可在地图中展示四川省A级景区的分布情况，清晰表达四川省各市5A、4A、3A级旅游景区数量。 </a:t>
            </a:r>
          </a:p>
        </p:txBody>
      </p:sp>
      <p:sp>
        <p:nvSpPr>
          <p:cNvPr id="42" name="矩形 41"/>
          <p:cNvSpPr/>
          <p:nvPr>
            <p:custDataLst>
              <p:tags r:id="rId12"/>
            </p:custDataLst>
          </p:nvPr>
        </p:nvSpPr>
        <p:spPr>
          <a:xfrm>
            <a:off x="0" y="319581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881505" y="1931670"/>
            <a:ext cx="6946265" cy="393763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9671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5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抠图校徽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景点查询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42" name="矩形 41"/>
          <p:cNvSpPr/>
          <p:nvPr>
            <p:custDataLst>
              <p:tags r:id="rId4"/>
            </p:custDataLst>
          </p:nvPr>
        </p:nvSpPr>
        <p:spPr>
          <a:xfrm>
            <a:off x="0" y="394066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6858635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>
            <p:custDataLst>
              <p:tags r:id="rId9"/>
            </p:custDataLst>
          </p:nvPr>
        </p:nvSpPr>
        <p:spPr>
          <a:xfrm>
            <a:off x="6893560" y="1223010"/>
            <a:ext cx="241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范围查询</a:t>
            </a:r>
          </a:p>
        </p:txBody>
      </p:sp>
      <p:sp>
        <p:nvSpPr>
          <p:cNvPr id="70" name="矩形 69"/>
          <p:cNvSpPr/>
          <p:nvPr>
            <p:custDataLst>
              <p:tags r:id="rId10"/>
            </p:custDataLst>
          </p:nvPr>
        </p:nvSpPr>
        <p:spPr>
          <a:xfrm>
            <a:off x="6858635" y="3011170"/>
            <a:ext cx="5153660" cy="31680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96716" y="411741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pic>
        <p:nvPicPr>
          <p:cNvPr id="31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16750" y="3284220"/>
            <a:ext cx="4851400" cy="26536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7016750" y="1891030"/>
            <a:ext cx="473138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使用标绘控件获取范围，向iServer服务器查询服务发送范围查询请求，将得到的查询类型地图以地图元素形式加载至地图上。</a:t>
            </a:r>
            <a:endParaRPr kumimoji="1" lang="zh-CN" altLang="en-US" sz="1600" b="1" spc="1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endParaRPr kumimoji="1" lang="zh-CN" altLang="en-US" sz="1600" b="1" spc="1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6858635" y="1769110"/>
            <a:ext cx="5153660" cy="109791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>
            <p:custDataLst>
              <p:tags r:id="rId15"/>
            </p:custDataLst>
          </p:nvPr>
        </p:nvSpPr>
        <p:spPr>
          <a:xfrm>
            <a:off x="1526540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>
            <p:custDataLst>
              <p:tags r:id="rId16"/>
            </p:custDataLst>
          </p:nvPr>
        </p:nvSpPr>
        <p:spPr>
          <a:xfrm>
            <a:off x="1561465" y="1223010"/>
            <a:ext cx="241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属性查询</a:t>
            </a:r>
          </a:p>
        </p:txBody>
      </p:sp>
      <p:sp>
        <p:nvSpPr>
          <p:cNvPr id="7" name="矩形 6"/>
          <p:cNvSpPr/>
          <p:nvPr>
            <p:custDataLst>
              <p:tags r:id="rId17"/>
            </p:custDataLst>
          </p:nvPr>
        </p:nvSpPr>
        <p:spPr>
          <a:xfrm>
            <a:off x="1526540" y="3011170"/>
            <a:ext cx="5153660" cy="31680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1684655" y="1891030"/>
            <a:ext cx="473138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从搜索栏获取查询地点，向iServer服务器查询服务发送模糊查询请求，将得到的结果以地图元素形式加载至地图上。</a:t>
            </a:r>
            <a:endParaRPr kumimoji="1" lang="zh-CN" altLang="en-US" sz="1600" b="1" spc="1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19"/>
            </p:custDataLst>
          </p:nvPr>
        </p:nvSpPr>
        <p:spPr>
          <a:xfrm>
            <a:off x="1526540" y="1769110"/>
            <a:ext cx="5153660" cy="109791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1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705610" y="3285490"/>
            <a:ext cx="4752975" cy="26530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21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抠图校徽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4.2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旅行社查询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42" name="矩形 41"/>
          <p:cNvSpPr/>
          <p:nvPr>
            <p:custDataLst>
              <p:tags r:id="rId4"/>
            </p:custDataLst>
          </p:nvPr>
        </p:nvSpPr>
        <p:spPr>
          <a:xfrm>
            <a:off x="0" y="394066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96716" y="411741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pic>
        <p:nvPicPr>
          <p:cNvPr id="104" name="图片 103"/>
          <p:cNvPicPr/>
          <p:nvPr/>
        </p:nvPicPr>
        <p:blipFill>
          <a:blip r:embed="rId16"/>
          <a:srcRect t="8658" r="153"/>
          <a:stretch>
            <a:fillRect/>
          </a:stretch>
        </p:blipFill>
        <p:spPr>
          <a:xfrm>
            <a:off x="2319020" y="2617470"/>
            <a:ext cx="7028815" cy="3906520"/>
          </a:xfrm>
          <a:prstGeom prst="rect">
            <a:avLst/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2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抠图校徽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sp>
        <p:nvSpPr>
          <p:cNvPr id="45" name="圆角矩形 44"/>
          <p:cNvSpPr/>
          <p:nvPr>
            <p:custDataLst>
              <p:tags r:id="rId9"/>
            </p:custDataLst>
          </p:nvPr>
        </p:nvSpPr>
        <p:spPr>
          <a:xfrm>
            <a:off x="2210396" y="1179812"/>
            <a:ext cx="1629117" cy="4185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2210396" y="1840969"/>
            <a:ext cx="920203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在地图上点击市级行政区划，展示该市内的旅行社信息。   </a:t>
            </a:r>
          </a:p>
        </p:txBody>
      </p:sp>
      <p:sp>
        <p:nvSpPr>
          <p:cNvPr id="48" name="文本框 47"/>
          <p:cNvSpPr txBox="1"/>
          <p:nvPr>
            <p:custDataLst>
              <p:tags r:id="rId11"/>
            </p:custDataLst>
          </p:nvPr>
        </p:nvSpPr>
        <p:spPr>
          <a:xfrm>
            <a:off x="2319020" y="1174750"/>
            <a:ext cx="2057400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旅行社查询：</a:t>
            </a:r>
            <a:endParaRPr kumimoji="1" lang="en-US" altLang="zh-CN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2826385" y="15036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4.3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其他查询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93035" y="1482725"/>
            <a:ext cx="2720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距离查询</a:t>
            </a:r>
          </a:p>
        </p:txBody>
      </p:sp>
      <p:cxnSp>
        <p:nvCxnSpPr>
          <p:cNvPr id="5" name="直线连接符 23"/>
          <p:cNvCxnSpPr/>
          <p:nvPr>
            <p:custDataLst>
              <p:tags r:id="rId3"/>
            </p:custDataLst>
          </p:nvPr>
        </p:nvCxnSpPr>
        <p:spPr>
          <a:xfrm>
            <a:off x="6722903" y="1482473"/>
            <a:ext cx="0" cy="46165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512570" y="5301615"/>
            <a:ext cx="4959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用户在地图界面上选择两个地点，然后系统会计算出这两个地点之间的实际距离。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922770" y="5301615"/>
            <a:ext cx="48418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用户可以在地图上绘制一个区域，系统会根据绘制的区域边界计算出该区域的实际面积大小。</a:t>
            </a:r>
            <a:endParaRPr kumimoji="1" lang="zh-CN" altLang="en-US" sz="1400" b="1" spc="1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6"/>
            </p:custDataLst>
          </p:nvPr>
        </p:nvSpPr>
        <p:spPr>
          <a:xfrm>
            <a:off x="8065135" y="15036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7931785" y="1482725"/>
            <a:ext cx="27203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面积查询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0" y="394066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96716" y="411741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pic>
        <p:nvPicPr>
          <p:cNvPr id="30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508125" y="2159000"/>
            <a:ext cx="4964430" cy="28359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1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972935" y="2159000"/>
            <a:ext cx="4843145" cy="28390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8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路径规划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0" y="485125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1705610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1740535" y="1223010"/>
            <a:ext cx="241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自驾路径规划</a:t>
            </a:r>
          </a:p>
        </p:txBody>
      </p:sp>
      <p:sp>
        <p:nvSpPr>
          <p:cNvPr id="70" name="矩形 69"/>
          <p:cNvSpPr/>
          <p:nvPr>
            <p:custDataLst>
              <p:tags r:id="rId9"/>
            </p:custDataLst>
          </p:nvPr>
        </p:nvSpPr>
        <p:spPr>
          <a:xfrm>
            <a:off x="1705610" y="1687830"/>
            <a:ext cx="9971405" cy="45688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>
            <p:custDataLst>
              <p:tags r:id="rId10"/>
            </p:custDataLst>
          </p:nvPr>
        </p:nvSpPr>
        <p:spPr>
          <a:xfrm>
            <a:off x="9033510" y="1931670"/>
            <a:ext cx="2574290" cy="4103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此功能需要监听鼠标点击地图的位置，组建坐标数组，向iServer服务器请求网络数据集服务，随后将返回的路径使用Ant路线进行显示效果优化，最后将视图缩放至结果。</a:t>
            </a: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35" name="图片 1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899920" y="1931670"/>
            <a:ext cx="7009130" cy="392493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4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抠图校徽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0045" y="2292960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0197" y="3403623"/>
            <a:ext cx="232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2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4712626" y="1204597"/>
            <a:ext cx="6350" cy="424878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C:\Users\29969\Desktop\QQ图片20230911085235.pngQQ图片202309110852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43037" y="1204597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、系统背景</a:t>
            </a:r>
            <a:endParaRPr kumimoji="1" lang="en-US" altLang="zh-CN" sz="28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3037" y="2010020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、地图浏览功能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43037" y="2815443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、地图可视化功能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43037" y="3620866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、地图查询功能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43037" y="4426290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、地图分析功能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543037" y="5174320"/>
            <a:ext cx="610099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kumimoji="1" lang="zh-CN" altLang="en-US" sz="28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、拓展功能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008620" y="2319655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>
            <p:custDataLst>
              <p:tags r:id="rId2"/>
            </p:custDataLst>
          </p:nvPr>
        </p:nvSpPr>
        <p:spPr>
          <a:xfrm>
            <a:off x="2381885" y="2319655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实时天气查询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38079" y="2298448"/>
            <a:ext cx="373817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点击地图切换天气</a:t>
            </a:r>
          </a:p>
        </p:txBody>
      </p:sp>
      <p:cxnSp>
        <p:nvCxnSpPr>
          <p:cNvPr id="24" name="直线连接符 23"/>
          <p:cNvCxnSpPr/>
          <p:nvPr/>
        </p:nvCxnSpPr>
        <p:spPr>
          <a:xfrm flipH="1">
            <a:off x="6717823" y="2292098"/>
            <a:ext cx="16510" cy="4143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465878" y="2300988"/>
            <a:ext cx="373817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buSzPct val="80000"/>
            </a:pPr>
            <a:r>
              <a:rPr kumimoji="1" lang="zh-CN" altLang="en-US" sz="20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文字查询实时天气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37" name="图片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67155" y="3037205"/>
            <a:ext cx="5268595" cy="306641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807835" y="3036570"/>
            <a:ext cx="5268595" cy="30670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2047093" y="1329705"/>
            <a:ext cx="9365973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两项功能均为点击地图获取地点或输入城市，向和风天气请求实时天气情况，并以合适的图标展示在地图上。</a:t>
            </a: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1737995" y="1181100"/>
            <a:ext cx="10030460" cy="97917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7" name="椭圆 6"/>
            <p:cNvSpPr/>
            <p:nvPr>
              <p:custDataLst>
                <p:tags r:id="rId15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6.2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地震灾害预警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101" name="图片 100"/>
          <p:cNvPicPr/>
          <p:nvPr/>
        </p:nvPicPr>
        <p:blipFill>
          <a:blip r:embed="rId16"/>
          <a:stretch>
            <a:fillRect/>
          </a:stretch>
        </p:blipFill>
        <p:spPr>
          <a:xfrm>
            <a:off x="2211070" y="2636520"/>
            <a:ext cx="7141845" cy="3748405"/>
          </a:xfrm>
          <a:prstGeom prst="rect">
            <a:avLst/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2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抠图校徽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>
            <p:custDataLst>
              <p:tags r:id="rId9"/>
            </p:custDataLst>
          </p:nvPr>
        </p:nvSpPr>
        <p:spPr>
          <a:xfrm>
            <a:off x="2211031" y="1441432"/>
            <a:ext cx="1629117" cy="4185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2211070" y="1981200"/>
            <a:ext cx="742759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运用热力图展示四川省地震高发地区。</a:t>
            </a: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319655" y="1436370"/>
            <a:ext cx="1843405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地震热力图：</a:t>
            </a:r>
            <a:endParaRPr kumimoji="1" lang="en-US" altLang="zh-CN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9033510" y="1931035"/>
            <a:ext cx="2573655" cy="36810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6.3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VR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场景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42" name="矩形 41"/>
          <p:cNvSpPr/>
          <p:nvPr>
            <p:custDataLst>
              <p:tags r:id="rId4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1705610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>
            <p:custDataLst>
              <p:tags r:id="rId9"/>
            </p:custDataLst>
          </p:nvPr>
        </p:nvSpPr>
        <p:spPr>
          <a:xfrm>
            <a:off x="1740535" y="1223010"/>
            <a:ext cx="241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全景图</a:t>
            </a:r>
          </a:p>
        </p:txBody>
      </p:sp>
      <p:sp>
        <p:nvSpPr>
          <p:cNvPr id="70" name="矩形 69"/>
          <p:cNvSpPr/>
          <p:nvPr>
            <p:custDataLst>
              <p:tags r:id="rId10"/>
            </p:custDataLst>
          </p:nvPr>
        </p:nvSpPr>
        <p:spPr>
          <a:xfrm>
            <a:off x="1705610" y="1931035"/>
            <a:ext cx="7212965" cy="36810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>
            <p:custDataLst>
              <p:tags r:id="rId11"/>
            </p:custDataLst>
          </p:nvPr>
        </p:nvSpPr>
        <p:spPr>
          <a:xfrm>
            <a:off x="9033510" y="2174875"/>
            <a:ext cx="2574290" cy="3195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用户可以在系统的VR全景图展示中选择感兴趣的四川省景区，点击即可查看兴趣景点全景图，可拖动滑轮左右旋转视角和放大缩小，为用户提供更多景区视觉和景观。</a:t>
            </a: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3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898015" y="2227580"/>
            <a:ext cx="6866890" cy="31432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5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抠图校徽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6.4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热门景点展示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211031" y="1441432"/>
            <a:ext cx="1629117" cy="4185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211070" y="1981200"/>
            <a:ext cx="742759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运用地图组件和图片轮播组件。实现热门景点展示。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319698" y="1436221"/>
            <a:ext cx="1347046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地图轮播：</a:t>
            </a:r>
            <a:endParaRPr kumimoji="1" lang="en-US" altLang="zh-CN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39" name="图片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211070" y="2707640"/>
            <a:ext cx="7099935" cy="34499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" name="椭圆 1"/>
            <p:cNvSpPr/>
            <p:nvPr>
              <p:custDataLst>
                <p:tags r:id="rId10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6.5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地图打印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211031" y="1441432"/>
            <a:ext cx="1629117" cy="4185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211031" y="1981304"/>
            <a:ext cx="920203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将元素变为canvas随后转为png下载。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319698" y="1436221"/>
            <a:ext cx="1347046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地图打印：</a:t>
            </a:r>
            <a:endParaRPr kumimoji="1" lang="en-US" altLang="zh-CN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pic>
        <p:nvPicPr>
          <p:cNvPr id="37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211070" y="2636520"/>
            <a:ext cx="6915785" cy="3590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" name="椭圆 1"/>
            <p:cNvSpPr/>
            <p:nvPr>
              <p:custDataLst>
                <p:tags r:id="rId10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6.5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后台管理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211031" y="946132"/>
            <a:ext cx="1629117" cy="4185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211031" y="1495529"/>
            <a:ext cx="92020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能够对用户进行增加、删除、查询和修改信息。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319698" y="959971"/>
            <a:ext cx="134704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后台管理：</a:t>
            </a:r>
            <a:endParaRPr kumimoji="1" lang="en-US" altLang="zh-CN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550467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96716" y="570274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96716" y="418663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136086" y="504141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" name="椭圆 1"/>
            <p:cNvSpPr/>
            <p:nvPr>
              <p:custDataLst>
                <p:tags r:id="rId9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FED29EE-6278-469F-BA17-CC050D2263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525" y="2077716"/>
            <a:ext cx="7600950" cy="4275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7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57270" y="674679"/>
            <a:ext cx="2277460" cy="54737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880533" y="927654"/>
            <a:ext cx="3793067" cy="0"/>
          </a:xfrm>
          <a:prstGeom prst="line">
            <a:avLst/>
          </a:prstGeom>
          <a:ln w="635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7619999" y="927654"/>
            <a:ext cx="3793067" cy="0"/>
          </a:xfrm>
          <a:prstGeom prst="line">
            <a:avLst/>
          </a:prstGeom>
          <a:ln w="635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29989" y="2127171"/>
            <a:ext cx="9932022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4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请各位专家批评指正！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11413066" y="6353251"/>
            <a:ext cx="710045" cy="365125"/>
          </a:xfrm>
        </p:spPr>
        <p:txBody>
          <a:bodyPr/>
          <a:lstStyle/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9989" y="3287872"/>
            <a:ext cx="993202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8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kumimoji="1" lang="zh-CN" altLang="en-US" sz="28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kumimoji="1" lang="zh-CN" altLang="en-US" sz="28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08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154354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系统背景与思路</a:t>
            </a:r>
            <a:endParaRPr kumimoji="1" lang="en-US" altLang="zh-CN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7093" y="1600215"/>
            <a:ext cx="9365973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艰苦卓绝的三年新冠疫情抗争接近尾声，2023年随着疫情防控政策逐渐放开，旅游业努力克服多重因素影响，统筹做好疫情防控和恢复发展。四川省有着得天独厚的自然资源、璀璨夺目的文化瑰宝、五彩斑斓的民俗生活，有着“天府之国”美誉的四川省一直以来作为旅游强省吸引八方游客。</a:t>
            </a:r>
          </a:p>
        </p:txBody>
      </p:sp>
      <p:sp>
        <p:nvSpPr>
          <p:cNvPr id="4" name="矩形 3"/>
          <p:cNvSpPr/>
          <p:nvPr/>
        </p:nvSpPr>
        <p:spPr>
          <a:xfrm>
            <a:off x="1737995" y="1374140"/>
            <a:ext cx="10030460" cy="161861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986133" y="3442558"/>
            <a:ext cx="9365973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省旅游WebGIS系统的开发旨在为游客提供便捷、准确的旅游信息服务，访问便捷，操作简单。可以提供基于四川省景区信息的统计和大数据可视化服务，展示四川省A级景区的分布情况；提供空间查询服务，精确查询并实时展示目标区域内景区和旅行社信息；可以提供空间分析能力，提供最佳自驾路径分析和多景区旅游自驾路径规划服务，操作简单，精准查询并展示目的地A级旅游景区位置和添加多个旅游景区，并可以分析并展示从地图任意地点到目的景区的最佳自驾路径，规划多目的景区旅游最佳自驾路径。满足他们的住宿、景点选择、天气和地质情况查询、路线规划等需求，促进四川旅游业的恢复和发展。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737995" y="3284220"/>
            <a:ext cx="10030460" cy="24714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3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400" y="1696085"/>
            <a:ext cx="6170295" cy="43770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系统背景与思路</a:t>
            </a:r>
          </a:p>
        </p:txBody>
      </p:sp>
      <p:sp>
        <p:nvSpPr>
          <p:cNvPr id="68" name="矩形 67"/>
          <p:cNvSpPr/>
          <p:nvPr/>
        </p:nvSpPr>
        <p:spPr>
          <a:xfrm>
            <a:off x="1705610" y="1042035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881505" y="1082675"/>
            <a:ext cx="206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系统功能架构图</a:t>
            </a:r>
          </a:p>
        </p:txBody>
      </p:sp>
      <p:sp>
        <p:nvSpPr>
          <p:cNvPr id="70" name="矩形 69"/>
          <p:cNvSpPr/>
          <p:nvPr/>
        </p:nvSpPr>
        <p:spPr>
          <a:xfrm>
            <a:off x="1705610" y="1543685"/>
            <a:ext cx="9971405" cy="45288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221980" y="1696085"/>
            <a:ext cx="3385820" cy="4088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具体功能如下：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（1）用户管理功能：用户注册模块、用户登录模块、用户信息修改模块。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（2）地图浏览功能：底图切换模块、浏览操作模块。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（3）地图可视化功能：专题符号模块、Echarts图表模块、热力图模块、地图大屏。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（4）地图查询功能：景点查询模块、旅行社查询模块、缓冲区住宿查询模块。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（5）地图分析功能：最佳自驾路径分析模块、多景区旅游自驾路径分析模块，查找最近居民点模块。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（6）景区评价功能：查看和发布评价模块、管理评价模块。</a:t>
            </a:r>
          </a:p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2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（7）拓展功能：天气功能模块、基于协同过滤算法的景点推荐模块、地质灾害预警模块、VR场景模块。</a:t>
            </a:r>
          </a:p>
        </p:txBody>
      </p:sp>
      <p:pic>
        <p:nvPicPr>
          <p:cNvPr id="39" name="图片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1505" y="1736725"/>
            <a:ext cx="6275070" cy="4048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3608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0" y="154354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1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400" y="1696085"/>
            <a:ext cx="6170295" cy="43770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系统背景与思路</a:t>
            </a:r>
          </a:p>
        </p:txBody>
      </p:sp>
      <p:sp>
        <p:nvSpPr>
          <p:cNvPr id="68" name="矩形 67"/>
          <p:cNvSpPr/>
          <p:nvPr/>
        </p:nvSpPr>
        <p:spPr>
          <a:xfrm>
            <a:off x="1705610" y="1042035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881505" y="1082675"/>
            <a:ext cx="20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系统宣传页</a:t>
            </a:r>
          </a:p>
        </p:txBody>
      </p:sp>
      <p:sp>
        <p:nvSpPr>
          <p:cNvPr id="70" name="矩形 69"/>
          <p:cNvSpPr/>
          <p:nvPr/>
        </p:nvSpPr>
        <p:spPr>
          <a:xfrm>
            <a:off x="1705610" y="1543685"/>
            <a:ext cx="9971405" cy="45288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3608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0" y="154354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0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E9BA93E-F13C-4466-A039-EFEF5B3E2D1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45" b="1087"/>
          <a:stretch>
            <a:fillRect/>
          </a:stretch>
        </p:blipFill>
        <p:spPr>
          <a:xfrm>
            <a:off x="1840672" y="2048476"/>
            <a:ext cx="7259513" cy="35192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ACA9925-BBFA-4C8D-9613-0949CE06C6E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1689"/>
          <a:stretch>
            <a:fillRect/>
          </a:stretch>
        </p:blipFill>
        <p:spPr>
          <a:xfrm>
            <a:off x="9468167" y="1714856"/>
            <a:ext cx="2036445" cy="118681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FAF262-7AA5-41E7-AC62-9C8D84C5FBF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1915"/>
          <a:stretch>
            <a:fillRect/>
          </a:stretch>
        </p:blipFill>
        <p:spPr>
          <a:xfrm>
            <a:off x="9468167" y="3071949"/>
            <a:ext cx="2069465" cy="11880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B6B922D-74F6-42F1-B964-00B47F44389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1048"/>
          <a:stretch>
            <a:fillRect/>
          </a:stretch>
        </p:blipFill>
        <p:spPr>
          <a:xfrm>
            <a:off x="9468167" y="4563662"/>
            <a:ext cx="2089785" cy="11880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76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系统背景与思路</a:t>
            </a:r>
          </a:p>
        </p:txBody>
      </p:sp>
      <p:sp>
        <p:nvSpPr>
          <p:cNvPr id="68" name="矩形 67"/>
          <p:cNvSpPr/>
          <p:nvPr/>
        </p:nvSpPr>
        <p:spPr>
          <a:xfrm>
            <a:off x="1705610" y="1042035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881505" y="1082675"/>
            <a:ext cx="20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系统登录页</a:t>
            </a:r>
          </a:p>
        </p:txBody>
      </p:sp>
      <p:sp>
        <p:nvSpPr>
          <p:cNvPr id="70" name="矩形 69"/>
          <p:cNvSpPr/>
          <p:nvPr/>
        </p:nvSpPr>
        <p:spPr>
          <a:xfrm>
            <a:off x="1705594" y="1595238"/>
            <a:ext cx="9971405" cy="45288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3608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0" y="1543542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0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抠图校徽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AC28ACE4-80D1-44E6-AE72-27C0C3BF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05" y="2626874"/>
            <a:ext cx="4324350" cy="2533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0AE5DC-50FA-4291-BA4F-AED2D1BA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883" y="2674499"/>
            <a:ext cx="4497034" cy="2459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F84279B-7E88-4426-9F10-BD9C4258D79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210396" y="1840969"/>
            <a:ext cx="92020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80000"/>
            </a:pPr>
            <a:r>
              <a:rPr kumimoji="1" lang="zh-CN" altLang="en-US" sz="2400" b="1" spc="11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提供两种注册登录页面风格样式。   </a:t>
            </a:r>
          </a:p>
        </p:txBody>
      </p:sp>
    </p:spTree>
    <p:extLst>
      <p:ext uri="{BB962C8B-B14F-4D97-AF65-F5344CB8AC3E}">
        <p14:creationId xmlns:p14="http://schemas.microsoft.com/office/powerpoint/2010/main" val="3034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13629"/>
            <a:ext cx="12192000" cy="644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kumimoji="1"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C:\Users\29969\Desktop\QQ图片20230911085235.pngQQ图片202309110852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5996" y="388805"/>
            <a:ext cx="1646605" cy="39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5502" y="3075057"/>
            <a:ext cx="610099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45502" y="2059897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7"/>
          <p:cNvSpPr txBox="1"/>
          <p:nvPr/>
        </p:nvSpPr>
        <p:spPr>
          <a:xfrm>
            <a:off x="11413066" y="6353251"/>
            <a:ext cx="710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8D8468-95D1-A744-906B-FF8BCC2B7F52}" type="slidenum">
              <a:rPr kumimoji="1" lang="zh-CN" altLang="en-US" sz="16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kumimoji="1" lang="zh-CN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737678" y="797035"/>
            <a:ext cx="10030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5594" y="285671"/>
            <a:ext cx="61009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kumimoji="1" lang="en-US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kumimoji="1"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地图底图切换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012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36086" y="3284099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地图可视化</a:t>
            </a: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136086" y="426600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地图查询</a:t>
            </a: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36086" y="5010931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地图分析</a:t>
            </a:r>
          </a:p>
        </p:txBody>
      </p:sp>
      <p:sp>
        <p:nvSpPr>
          <p:cNvPr id="42" name="矩形 41"/>
          <p:cNvSpPr/>
          <p:nvPr>
            <p:custDataLst>
              <p:tags r:id="rId5"/>
            </p:custDataLst>
          </p:nvPr>
        </p:nvSpPr>
        <p:spPr>
          <a:xfrm>
            <a:off x="0" y="2395077"/>
            <a:ext cx="1201271" cy="652772"/>
          </a:xfrm>
          <a:prstGeom prst="rect">
            <a:avLst/>
          </a:prstGeom>
          <a:solidFill>
            <a:srgbClr val="E8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143842" y="1595238"/>
            <a:ext cx="1007743" cy="56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系统背景与思路</a:t>
            </a:r>
            <a:endParaRPr kumimoji="1" lang="en-US" altLang="zh-CN" sz="1400" b="1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7"/>
            </p:custDataLst>
          </p:nvPr>
        </p:nvSpPr>
        <p:spPr>
          <a:xfrm>
            <a:off x="136086" y="5755453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拓展功能</a:t>
            </a: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96716" y="2539178"/>
            <a:ext cx="1007743" cy="32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地图浏览</a:t>
            </a:r>
          </a:p>
        </p:txBody>
      </p:sp>
      <p:sp>
        <p:nvSpPr>
          <p:cNvPr id="68" name="矩形 67"/>
          <p:cNvSpPr/>
          <p:nvPr>
            <p:custDataLst>
              <p:tags r:id="rId9"/>
            </p:custDataLst>
          </p:nvPr>
        </p:nvSpPr>
        <p:spPr>
          <a:xfrm>
            <a:off x="1705610" y="1186180"/>
            <a:ext cx="2451100" cy="408940"/>
          </a:xfrm>
          <a:prstGeom prst="rect">
            <a:avLst/>
          </a:prstGeom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/>
          <p:cNvSpPr txBox="1"/>
          <p:nvPr>
            <p:custDataLst>
              <p:tags r:id="rId10"/>
            </p:custDataLst>
          </p:nvPr>
        </p:nvSpPr>
        <p:spPr>
          <a:xfrm>
            <a:off x="1881505" y="1226820"/>
            <a:ext cx="206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地图主页</a:t>
            </a:r>
          </a:p>
        </p:txBody>
      </p:sp>
      <p:sp>
        <p:nvSpPr>
          <p:cNvPr id="70" name="矩形 69"/>
          <p:cNvSpPr/>
          <p:nvPr>
            <p:custDataLst>
              <p:tags r:id="rId11"/>
            </p:custDataLst>
          </p:nvPr>
        </p:nvSpPr>
        <p:spPr>
          <a:xfrm>
            <a:off x="1705610" y="1687830"/>
            <a:ext cx="9971405" cy="45688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>
            <p:custDataLst>
              <p:tags r:id="rId12"/>
            </p:custDataLst>
          </p:nvPr>
        </p:nvSpPr>
        <p:spPr>
          <a:xfrm>
            <a:off x="9033510" y="1931670"/>
            <a:ext cx="2574290" cy="4103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buSzPct val="80000"/>
            </a:pPr>
            <a:r>
              <a:rPr kumimoji="1" lang="zh-CN" altLang="en-US" sz="16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界面设计了各类查询、路径规划和丰富的地图控件，为用户提供了方便快捷的服务。地图支持图层切换，提供了天地图矢量、影像和地形等底图。附有全屏、标绘和书签点等地图控件。实现地图的基本浏览操作，包括放大、缩小、平移。系统加载时，默认显示为四川省的可视范围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2255" y="285750"/>
            <a:ext cx="676910" cy="676910"/>
            <a:chOff x="414" y="592"/>
            <a:chExt cx="1066" cy="1066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414" y="592"/>
              <a:ext cx="1066" cy="106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抠图校徽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414" y="592"/>
              <a:ext cx="1066" cy="106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D424B82-14B0-4B8F-B649-32BE6B918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4406" y="1931670"/>
            <a:ext cx="6438900" cy="3621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d94b2bf-939b-4e0f-b187-6aeec2abdf61"/>
  <p:tag name="COMMONDATA" val="eyJoZGlkIjoiZTcxNmFiNTI2OTdiNWQwMzRiYjBjODZlMjRkMTgxN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33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3E98"/>
      </a:accent1>
      <a:accent2>
        <a:srgbClr val="023E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33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3E98"/>
      </a:accent1>
      <a:accent2>
        <a:srgbClr val="023E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1264</Words>
  <Application>Microsoft Office PowerPoint</Application>
  <PresentationFormat>宽屏</PresentationFormat>
  <Paragraphs>223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User</cp:lastModifiedBy>
  <cp:revision>25</cp:revision>
  <dcterms:created xsi:type="dcterms:W3CDTF">2023-04-25T11:33:00Z</dcterms:created>
  <dcterms:modified xsi:type="dcterms:W3CDTF">2025-07-30T10:44:11Z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879B8094175A47DAA28E383339DCD2DB_13</vt:lpwstr>
  </property>
  <property fmtid="{D5CDD505-2E9C-101B-9397-08002B2CF9AE}" pid="3" name="KSOProductBuildVer">
    <vt:lpwstr>2052-11.1.0.14309</vt:lpwstr>
  </property>
</Properties>
</file>